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0" r:id="rId7"/>
    <p:sldId id="261" r:id="rId8"/>
    <p:sldId id="267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4F098-B134-42A0-A7B0-1B02E2A16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Создание профиля автора в </a:t>
            </a:r>
            <a:r>
              <a:rPr lang="en-US" dirty="0"/>
              <a:t>ORCID</a:t>
            </a:r>
            <a:endParaRPr lang="ru-BY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DAEDE0-624E-450A-946A-48D01CC1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Регистрация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867079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32E97C-C96F-416A-AB4B-0A31933F1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718" y="512969"/>
            <a:ext cx="10920920" cy="61430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3F22-604A-484E-A1E8-72C55DE0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098" y="202012"/>
            <a:ext cx="3850547" cy="346745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</a:rPr>
              <a:t>7. Биографическая информация</a:t>
            </a:r>
            <a:endParaRPr lang="ru-BY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BDEEB3E-FBB9-4FCB-89AC-3749FE5A7CEC}"/>
              </a:ext>
            </a:extLst>
          </p:cNvPr>
          <p:cNvSpPr/>
          <p:nvPr/>
        </p:nvSpPr>
        <p:spPr>
          <a:xfrm>
            <a:off x="68362" y="1175842"/>
            <a:ext cx="4569204" cy="441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Место работы. Укажите все Ваши места работы, обязательно корректно указывайте название университета: </a:t>
            </a:r>
            <a:r>
              <a:rPr lang="en-US" sz="1000" dirty="0">
                <a:solidFill>
                  <a:schemeClr val="tx1"/>
                </a:solidFill>
              </a:rPr>
              <a:t>Vitebsk State University named after P.M. </a:t>
            </a:r>
            <a:r>
              <a:rPr lang="en-US" sz="1000" dirty="0" err="1">
                <a:solidFill>
                  <a:schemeClr val="tx1"/>
                </a:solidFill>
              </a:rPr>
              <a:t>Masherov</a:t>
            </a:r>
            <a:r>
              <a:rPr lang="ru-RU" sz="1000" dirty="0">
                <a:solidFill>
                  <a:schemeClr val="tx1"/>
                </a:solidFill>
              </a:rPr>
              <a:t>.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E79775-3925-40E6-87D6-BC5DB2508763}"/>
              </a:ext>
            </a:extLst>
          </p:cNvPr>
          <p:cNvSpPr/>
          <p:nvPr/>
        </p:nvSpPr>
        <p:spPr>
          <a:xfrm>
            <a:off x="68362" y="3076821"/>
            <a:ext cx="4569205" cy="888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Образование – участие в академической программе высшего образования для получения степени магистра, бакалавра или другой степени.</a:t>
            </a:r>
          </a:p>
          <a:p>
            <a:pPr algn="just"/>
            <a:r>
              <a:rPr lang="ru-RU" sz="1000" dirty="0">
                <a:solidFill>
                  <a:schemeClr val="tx1"/>
                </a:solidFill>
              </a:rPr>
              <a:t>Квалификация – участие в программе профессиональной аккредитации, сертификации или обучения. Они могут быть в процессе или незакончены.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C44DFC0-F610-45C5-9682-8018B4CC21D5}"/>
              </a:ext>
            </a:extLst>
          </p:cNvPr>
          <p:cNvSpPr/>
          <p:nvPr/>
        </p:nvSpPr>
        <p:spPr>
          <a:xfrm>
            <a:off x="61518" y="4454654"/>
            <a:ext cx="4569205" cy="487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Приглашенные должности и награды – работа в качестве почетного исследователя, научного сотрудника или присуждение награды или почетной степени.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846D753-B66E-49DD-8048-798AD80908E6}"/>
              </a:ext>
            </a:extLst>
          </p:cNvPr>
          <p:cNvSpPr/>
          <p:nvPr/>
        </p:nvSpPr>
        <p:spPr>
          <a:xfrm>
            <a:off x="68362" y="5032759"/>
            <a:ext cx="4569205" cy="701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Членство в различных обществах (не включает почетное членство и стипендии) и прочая деятельность (значительное пожертвование времени, денег или другого ресурса, например волонтер, выборная должность в совете, работа по повышению квалификации.)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9CCDAC4-53CE-408D-B94B-758F887D1AFC}"/>
              </a:ext>
            </a:extLst>
          </p:cNvPr>
          <p:cNvSpPr/>
          <p:nvPr/>
        </p:nvSpPr>
        <p:spPr>
          <a:xfrm>
            <a:off x="68362" y="5849512"/>
            <a:ext cx="4569205" cy="331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Финансирование -  информация о полученных Вами грантах.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4FB4FE-FA8C-4FA8-8384-AA60A9A4DCB7}"/>
              </a:ext>
            </a:extLst>
          </p:cNvPr>
          <p:cNvSpPr txBox="1"/>
          <p:nvPr/>
        </p:nvSpPr>
        <p:spPr>
          <a:xfrm>
            <a:off x="956345" y="6394758"/>
            <a:ext cx="1091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Обязательно заполните поля: место работы, образование, опубликованные работы.</a:t>
            </a:r>
            <a:endParaRPr lang="ru-BY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E674BA-E34B-4A8D-A706-1ACD15AE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637566" y="1252762"/>
            <a:ext cx="445047" cy="2560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C7C401-B13B-46A7-9B7D-E4099B784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66" y="3359096"/>
            <a:ext cx="445047" cy="2560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779860-7EE2-4B84-B626-97090D58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722" y="4630063"/>
            <a:ext cx="445047" cy="2560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689AEE4-7182-45CC-AC3D-96C35CF6C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66" y="5305202"/>
            <a:ext cx="445047" cy="256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4F3826-AA7C-4B33-AB84-28A5C3A7A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723" y="5907797"/>
            <a:ext cx="445047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05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3C27F-E641-49AF-9B1F-7FDDA528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1.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Зайдите на сайт: </a:t>
            </a: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https://orcid.org/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2. </a:t>
            </a:r>
            <a:r>
              <a:rPr lang="ru-RU" sz="2000">
                <a:solidFill>
                  <a:schemeClr val="tx1"/>
                </a:solidFill>
              </a:rPr>
              <a:t>Выберите язык.</a:t>
            </a:r>
            <a:endParaRPr lang="ru-BY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70CFD73-D828-447C-8330-752779427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398" y="1672593"/>
            <a:ext cx="8179266" cy="4852601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9ABB5080-7778-4838-8F4C-BB84E9E0C399}"/>
              </a:ext>
            </a:extLst>
          </p:cNvPr>
          <p:cNvSpPr/>
          <p:nvPr/>
        </p:nvSpPr>
        <p:spPr>
          <a:xfrm rot="439814">
            <a:off x="2779243" y="1661262"/>
            <a:ext cx="3861622" cy="316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91463-51B1-4F48-B76C-9041FFF43BD6}"/>
              </a:ext>
            </a:extLst>
          </p:cNvPr>
          <p:cNvSpPr txBox="1"/>
          <p:nvPr/>
        </p:nvSpPr>
        <p:spPr>
          <a:xfrm>
            <a:off x="100667" y="6063672"/>
            <a:ext cx="2348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Нажмите: зарегистрироваться</a:t>
            </a:r>
            <a:endParaRPr lang="ru-BY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BA23CD0B-457D-4127-83FE-635DCDE763A0}"/>
              </a:ext>
            </a:extLst>
          </p:cNvPr>
          <p:cNvSpPr/>
          <p:nvPr/>
        </p:nvSpPr>
        <p:spPr>
          <a:xfrm rot="21205855">
            <a:off x="1124125" y="5872294"/>
            <a:ext cx="1736521" cy="18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693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9600C6-FF5D-4AA3-B702-B44F6C0F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44" y="782098"/>
            <a:ext cx="9482356" cy="5459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DA65-B674-4873-AF9B-545B6EA9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71" y="77643"/>
            <a:ext cx="3416494" cy="66552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 Регистрация в системе</a:t>
            </a:r>
            <a:endParaRPr lang="ru-BY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F99A8-5B31-42D8-9E85-4ECDC78FD1FB}"/>
              </a:ext>
            </a:extLst>
          </p:cNvPr>
          <p:cNvSpPr txBox="1"/>
          <p:nvPr/>
        </p:nvSpPr>
        <p:spPr>
          <a:xfrm>
            <a:off x="394283" y="1659285"/>
            <a:ext cx="49411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First name (</a:t>
            </a:r>
            <a:r>
              <a:rPr lang="ru-RU" sz="1600" b="1" dirty="0"/>
              <a:t>Имя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Last name (</a:t>
            </a:r>
            <a:r>
              <a:rPr lang="ru-RU" sz="1600" b="1" dirty="0"/>
              <a:t>Фамилия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Primary email (</a:t>
            </a:r>
            <a:r>
              <a:rPr lang="ru-RU" sz="1600" b="1" dirty="0"/>
              <a:t>Основной адрес электронной почты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Confirm primary email (</a:t>
            </a:r>
            <a:r>
              <a:rPr lang="ru-RU" sz="1600" b="1" dirty="0"/>
              <a:t>Подтвердить основной адрес электронной почты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Additional email (</a:t>
            </a:r>
            <a:r>
              <a:rPr lang="ru-RU" sz="1600" b="1" dirty="0"/>
              <a:t>Дополнительный адрес электронной почты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Заполнив поля формы, нажмите кнопку </a:t>
            </a:r>
            <a:r>
              <a:rPr lang="ru-RU" sz="1600" b="1" dirty="0"/>
              <a:t>«</a:t>
            </a:r>
            <a:r>
              <a:rPr lang="en-US" sz="1600" b="1" dirty="0"/>
              <a:t>NEXT» </a:t>
            </a:r>
            <a:r>
              <a:rPr lang="en-US" sz="1600" dirty="0"/>
              <a:t>(</a:t>
            </a:r>
            <a:r>
              <a:rPr lang="ru-RU" sz="1600" dirty="0"/>
              <a:t>Следующий)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284AD-46C5-48A4-8BA0-4A4CA49BD241}"/>
              </a:ext>
            </a:extLst>
          </p:cNvPr>
          <p:cNvSpPr txBox="1"/>
          <p:nvPr/>
        </p:nvSpPr>
        <p:spPr>
          <a:xfrm>
            <a:off x="595619" y="743170"/>
            <a:ext cx="36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Заполните поля:</a:t>
            </a:r>
            <a:endParaRPr lang="ru-BY" b="1" dirty="0"/>
          </a:p>
        </p:txBody>
      </p:sp>
    </p:spTree>
    <p:extLst>
      <p:ext uri="{BB962C8B-B14F-4D97-AF65-F5344CB8AC3E}">
        <p14:creationId xmlns:p14="http://schemas.microsoft.com/office/powerpoint/2010/main" val="214122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9C9717-A05E-4D5D-9A72-135E652BA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03" y="553673"/>
            <a:ext cx="9901597" cy="55611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DA65-B674-4873-AF9B-545B6EA9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71" y="77643"/>
            <a:ext cx="3416494" cy="66552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 Регистрация в системе</a:t>
            </a:r>
            <a:endParaRPr lang="ru-BY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F99A8-5B31-42D8-9E85-4ECDC78FD1FB}"/>
              </a:ext>
            </a:extLst>
          </p:cNvPr>
          <p:cNvSpPr txBox="1"/>
          <p:nvPr/>
        </p:nvSpPr>
        <p:spPr>
          <a:xfrm>
            <a:off x="394283" y="1659285"/>
            <a:ext cx="4639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Password (</a:t>
            </a:r>
            <a:r>
              <a:rPr lang="ru-RU" sz="1600" b="1" dirty="0"/>
              <a:t>Пароль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Confirm password (</a:t>
            </a:r>
            <a:r>
              <a:rPr lang="ru-RU" sz="1600" b="1" dirty="0"/>
              <a:t>Подтвердить пароль</a:t>
            </a:r>
            <a:r>
              <a:rPr lang="ru-RU" sz="16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Notification settings (</a:t>
            </a:r>
            <a:r>
              <a:rPr lang="ru-RU" sz="1600" b="1" dirty="0"/>
              <a:t>Настройки уведомлений</a:t>
            </a:r>
            <a:r>
              <a:rPr lang="ru-RU" sz="1600" dirty="0"/>
              <a:t>): </a:t>
            </a:r>
            <a:r>
              <a:rPr lang="ru-RU" sz="1600" b="1" dirty="0">
                <a:solidFill>
                  <a:srgbClr val="FF0000"/>
                </a:solidFill>
              </a:rPr>
              <a:t>по желанию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Заполнив поля формы, нажмите кнопку </a:t>
            </a:r>
            <a:r>
              <a:rPr lang="ru-RU" sz="1600" b="1" dirty="0"/>
              <a:t>«</a:t>
            </a:r>
            <a:r>
              <a:rPr lang="en-US" sz="1600" b="1" dirty="0"/>
              <a:t>NEXT» </a:t>
            </a:r>
            <a:r>
              <a:rPr lang="en-US" sz="1600" dirty="0"/>
              <a:t>(</a:t>
            </a:r>
            <a:r>
              <a:rPr lang="ru-RU" sz="1600" dirty="0"/>
              <a:t>Следующий)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284AD-46C5-48A4-8BA0-4A4CA49BD241}"/>
              </a:ext>
            </a:extLst>
          </p:cNvPr>
          <p:cNvSpPr txBox="1"/>
          <p:nvPr/>
        </p:nvSpPr>
        <p:spPr>
          <a:xfrm>
            <a:off x="595619" y="743170"/>
            <a:ext cx="36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Заполните поля:</a:t>
            </a:r>
            <a:endParaRPr lang="ru-BY" b="1" dirty="0"/>
          </a:p>
        </p:txBody>
      </p:sp>
    </p:spTree>
    <p:extLst>
      <p:ext uri="{BB962C8B-B14F-4D97-AF65-F5344CB8AC3E}">
        <p14:creationId xmlns:p14="http://schemas.microsoft.com/office/powerpoint/2010/main" val="2618200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45F3AE-B433-4C62-A20C-4D7D7CEE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37" y="587229"/>
            <a:ext cx="9773312" cy="559545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CDA65-B674-4873-AF9B-545B6EA9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271" y="77643"/>
            <a:ext cx="3416494" cy="66552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  <a:r>
              <a:rPr lang="ru-RU" sz="2000" dirty="0">
                <a:solidFill>
                  <a:schemeClr val="tx1"/>
                </a:solidFill>
              </a:rPr>
              <a:t>. Регистрация в системе</a:t>
            </a:r>
            <a:endParaRPr lang="ru-BY" sz="20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F99A8-5B31-42D8-9E85-4ECDC78FD1FB}"/>
              </a:ext>
            </a:extLst>
          </p:cNvPr>
          <p:cNvSpPr txBox="1"/>
          <p:nvPr/>
        </p:nvSpPr>
        <p:spPr>
          <a:xfrm>
            <a:off x="394283" y="1659285"/>
            <a:ext cx="50501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/>
              <a:t>Visibility</a:t>
            </a:r>
            <a:r>
              <a:rPr lang="ru-RU" sz="1600" dirty="0"/>
              <a:t> </a:t>
            </a:r>
            <a:r>
              <a:rPr lang="ru-RU" sz="1600" dirty="0" err="1"/>
              <a:t>settings</a:t>
            </a:r>
            <a:r>
              <a:rPr lang="ru-RU" sz="1600" dirty="0"/>
              <a:t> (</a:t>
            </a:r>
            <a:r>
              <a:rPr lang="ru-RU" sz="1600" b="1" dirty="0"/>
              <a:t>Настройки видимости</a:t>
            </a:r>
            <a:r>
              <a:rPr lang="ru-RU" sz="1600" dirty="0"/>
              <a:t>): </a:t>
            </a:r>
            <a:r>
              <a:rPr lang="ru-RU" sz="1600" b="1" dirty="0"/>
              <a:t>обязательно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FF0000"/>
                </a:solidFill>
              </a:rPr>
              <a:t>Everyone</a:t>
            </a:r>
            <a:r>
              <a:rPr lang="ru-RU" sz="1600" dirty="0">
                <a:solidFill>
                  <a:srgbClr val="FF0000"/>
                </a:solidFill>
              </a:rPr>
              <a:t> (Общедоступный) </a:t>
            </a:r>
            <a:r>
              <a:rPr lang="ru-RU" sz="1600" dirty="0"/>
              <a:t>информация будет доступна всем посетителям сайта ORCID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err="1"/>
              <a:t>Terms</a:t>
            </a:r>
            <a:r>
              <a:rPr lang="ru-RU" sz="1600" dirty="0"/>
              <a:t> </a:t>
            </a:r>
            <a:r>
              <a:rPr lang="ru-RU" sz="1600" dirty="0" err="1"/>
              <a:t>of</a:t>
            </a:r>
            <a:r>
              <a:rPr lang="ru-RU" sz="1600" dirty="0"/>
              <a:t> </a:t>
            </a:r>
            <a:r>
              <a:rPr lang="ru-RU" sz="1600" dirty="0" err="1"/>
              <a:t>Use</a:t>
            </a:r>
            <a:r>
              <a:rPr lang="ru-RU" sz="1600" dirty="0"/>
              <a:t> (</a:t>
            </a:r>
            <a:r>
              <a:rPr lang="ru-RU" sz="1600" b="1" dirty="0"/>
              <a:t>Условия эксплуатации</a:t>
            </a:r>
            <a:r>
              <a:rPr lang="ru-RU" sz="1600" dirty="0"/>
              <a:t>): </a:t>
            </a:r>
            <a:r>
              <a:rPr lang="ru-RU" sz="1600" dirty="0">
                <a:solidFill>
                  <a:srgbClr val="FF0000"/>
                </a:solidFill>
              </a:rPr>
              <a:t>обязательно Вы должны согласиться с Правилами и Условиями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Подтвердите, что Вы не робот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/>
              <a:t>Заполнив поля формы, нажмите кнопку </a:t>
            </a:r>
            <a:r>
              <a:rPr lang="ru-RU" sz="1600" b="1" dirty="0"/>
              <a:t>«</a:t>
            </a:r>
            <a:r>
              <a:rPr lang="ru-RU" sz="1600" b="1" dirty="0" err="1"/>
              <a:t>Register</a:t>
            </a:r>
            <a:r>
              <a:rPr lang="ru-RU" sz="1600" b="1" dirty="0"/>
              <a:t>» </a:t>
            </a:r>
            <a:r>
              <a:rPr lang="ru-RU" sz="1600" dirty="0"/>
              <a:t>(Зарегистрироваться)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8284AD-46C5-48A4-8BA0-4A4CA49BD241}"/>
              </a:ext>
            </a:extLst>
          </p:cNvPr>
          <p:cNvSpPr txBox="1"/>
          <p:nvPr/>
        </p:nvSpPr>
        <p:spPr>
          <a:xfrm>
            <a:off x="595619" y="743170"/>
            <a:ext cx="368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Заполните поля:</a:t>
            </a:r>
            <a:endParaRPr lang="ru-BY" b="1" dirty="0"/>
          </a:p>
        </p:txBody>
      </p:sp>
    </p:spTree>
    <p:extLst>
      <p:ext uri="{BB962C8B-B14F-4D97-AF65-F5344CB8AC3E}">
        <p14:creationId xmlns:p14="http://schemas.microsoft.com/office/powerpoint/2010/main" val="209366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CB7B6E-5C05-456C-8C50-C9602E825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32" y="696026"/>
            <a:ext cx="10164735" cy="57176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76E05-53E3-4DC4-8792-4F07AF2E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2096"/>
            <a:ext cx="8596668" cy="405467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5</a:t>
            </a:r>
            <a:r>
              <a:rPr lang="ru-RU" sz="2000" dirty="0">
                <a:solidFill>
                  <a:schemeClr val="tx1"/>
                </a:solidFill>
              </a:rPr>
              <a:t>. Переходим на страницу своего профиля в </a:t>
            </a:r>
            <a:r>
              <a:rPr lang="en-US" sz="2000" dirty="0">
                <a:solidFill>
                  <a:schemeClr val="tx1"/>
                </a:solidFill>
              </a:rPr>
              <a:t>ORCID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BY" sz="2000" dirty="0">
              <a:solidFill>
                <a:schemeClr val="tx1"/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1DA98B5-7222-4C47-B939-24E29DB16312}"/>
              </a:ext>
            </a:extLst>
          </p:cNvPr>
          <p:cNvSpPr/>
          <p:nvPr/>
        </p:nvSpPr>
        <p:spPr>
          <a:xfrm rot="8879272">
            <a:off x="4065549" y="3519870"/>
            <a:ext cx="125304" cy="2823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8149B51-AB8B-42EA-96E2-AAF4E1F6F2F4}"/>
              </a:ext>
            </a:extLst>
          </p:cNvPr>
          <p:cNvSpPr/>
          <p:nvPr/>
        </p:nvSpPr>
        <p:spPr>
          <a:xfrm>
            <a:off x="1770078" y="2783048"/>
            <a:ext cx="2045882" cy="757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5588E-E5C4-460C-91C3-CED25D40432A}"/>
              </a:ext>
            </a:extLst>
          </p:cNvPr>
          <p:cNvSpPr txBox="1"/>
          <p:nvPr/>
        </p:nvSpPr>
        <p:spPr>
          <a:xfrm>
            <a:off x="4467322" y="6256572"/>
            <a:ext cx="7486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Ваш номер в </a:t>
            </a:r>
            <a:r>
              <a:rPr lang="en-US" dirty="0"/>
              <a:t>ORCID </a:t>
            </a:r>
            <a:r>
              <a:rPr lang="ru-RU" dirty="0"/>
              <a:t>находится в левой панели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38636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5740B7-2D8C-4EEF-9B3C-E7A19FB7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63" y="713443"/>
            <a:ext cx="10639105" cy="598449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BBF30-C864-4621-BBE7-176C1137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3" y="128481"/>
            <a:ext cx="11570593" cy="841694"/>
          </a:xfrm>
        </p:spPr>
        <p:txBody>
          <a:bodyPr>
            <a:normAutofit/>
          </a:bodyPr>
          <a:lstStyle/>
          <a:p>
            <a:pPr algn="ctr"/>
            <a:r>
              <a:rPr lang="ru-RU" sz="1800">
                <a:solidFill>
                  <a:schemeClr val="tx1"/>
                </a:solidFill>
              </a:rPr>
              <a:t>6. </a:t>
            </a:r>
            <a:r>
              <a:rPr lang="ru-RU" sz="1800" dirty="0">
                <a:solidFill>
                  <a:schemeClr val="tx1"/>
                </a:solidFill>
              </a:rPr>
              <a:t>Редактирование персональных данных.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Зайдя в профиль можно добавить или отредактировать идентификационную информацию о себе, которая отображается в левом столбце учетной записи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  <a:endParaRPr lang="ru-BY" sz="1800" dirty="0">
              <a:solidFill>
                <a:schemeClr val="tx1"/>
              </a:solidFill>
            </a:endParaRP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D56BB708-46AA-49FA-9F79-72CD9CEF2B5D}"/>
              </a:ext>
            </a:extLst>
          </p:cNvPr>
          <p:cNvSpPr/>
          <p:nvPr/>
        </p:nvSpPr>
        <p:spPr>
          <a:xfrm rot="10800000">
            <a:off x="3724689" y="2753933"/>
            <a:ext cx="420342" cy="162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B74D64-80DD-4C3A-9772-6C113E09A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40893" y="2371915"/>
            <a:ext cx="420342" cy="256054"/>
          </a:xfrm>
          <a:prstGeom prst="rect">
            <a:avLst/>
          </a:prstGeom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6F88158-C74F-4193-8364-6122F99CD692}"/>
              </a:ext>
            </a:extLst>
          </p:cNvPr>
          <p:cNvSpPr/>
          <p:nvPr/>
        </p:nvSpPr>
        <p:spPr>
          <a:xfrm>
            <a:off x="4145031" y="2406009"/>
            <a:ext cx="7868805" cy="188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Ваш</a:t>
            </a:r>
            <a:r>
              <a:rPr lang="en-US" sz="1000" dirty="0">
                <a:solidFill>
                  <a:schemeClr val="tx1"/>
                </a:solidFill>
              </a:rPr>
              <a:t> ORCID ID</a:t>
            </a:r>
            <a:r>
              <a:rPr lang="ru-RU" sz="10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EDB5576-2041-4444-82FD-43781FB7E704}"/>
              </a:ext>
            </a:extLst>
          </p:cNvPr>
          <p:cNvSpPr/>
          <p:nvPr/>
        </p:nvSpPr>
        <p:spPr>
          <a:xfrm>
            <a:off x="4145607" y="2686060"/>
            <a:ext cx="7868805" cy="272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Получите форму публичной записи для печати.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FE07A634-7715-4CB3-AD64-2F5FAC400D9C}"/>
              </a:ext>
            </a:extLst>
          </p:cNvPr>
          <p:cNvSpPr/>
          <p:nvPr/>
        </p:nvSpPr>
        <p:spPr>
          <a:xfrm>
            <a:off x="4160813" y="3903643"/>
            <a:ext cx="7902121" cy="525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Веб-сайты – ссылки на сайты, связанные с Вами или Вашими исследованиями: личный веб-сайт, персональная страница на сайте ВГУ имени П.М. </a:t>
            </a:r>
            <a:r>
              <a:rPr lang="ru-RU" sz="1000" dirty="0" err="1">
                <a:solidFill>
                  <a:schemeClr val="tx1"/>
                </a:solidFill>
              </a:rPr>
              <a:t>Машерова</a:t>
            </a:r>
            <a:r>
              <a:rPr lang="ru-RU" sz="1000" dirty="0">
                <a:solidFill>
                  <a:schemeClr val="tx1"/>
                </a:solidFill>
              </a:rPr>
              <a:t>, БД НББ «Ученые Беларуси», РИНЦ, </a:t>
            </a:r>
            <a:r>
              <a:rPr lang="en-US" sz="1000" dirty="0">
                <a:solidFill>
                  <a:schemeClr val="tx1"/>
                </a:solidFill>
              </a:rPr>
              <a:t>Google Scholar</a:t>
            </a:r>
            <a:r>
              <a:rPr lang="ru-RU" sz="1000" dirty="0">
                <a:solidFill>
                  <a:schemeClr val="tx1"/>
                </a:solidFill>
              </a:rPr>
              <a:t>, страница в </a:t>
            </a:r>
            <a:r>
              <a:rPr lang="ru-RU" sz="1000" dirty="0" err="1">
                <a:solidFill>
                  <a:schemeClr val="tx1"/>
                </a:solidFill>
              </a:rPr>
              <a:t>Wikipedia</a:t>
            </a:r>
            <a:r>
              <a:rPr lang="ru-RU" sz="1000" dirty="0">
                <a:solidFill>
                  <a:schemeClr val="tx1"/>
                </a:solidFill>
              </a:rPr>
              <a:t>, ссылки на профили в социальных научных сетях и т. д.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05F69DC-A855-4E8C-AF43-F88D86A69CD8}"/>
              </a:ext>
            </a:extLst>
          </p:cNvPr>
          <p:cNvSpPr/>
          <p:nvPr/>
        </p:nvSpPr>
        <p:spPr>
          <a:xfrm>
            <a:off x="4145031" y="3328674"/>
            <a:ext cx="7868805" cy="340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Электронный адрес – (вы будете входить в свой профиль ORCID, используя указанный </a:t>
            </a:r>
            <a:r>
              <a:rPr lang="ru-RU" sz="1000" dirty="0" err="1">
                <a:solidFill>
                  <a:schemeClr val="tx1"/>
                </a:solidFill>
              </a:rPr>
              <a:t>Email</a:t>
            </a:r>
            <a:r>
              <a:rPr lang="ru-RU" sz="1000" dirty="0">
                <a:solidFill>
                  <a:schemeClr val="tx1"/>
                </a:solidFill>
              </a:rPr>
              <a:t> или ORCID </a:t>
            </a:r>
            <a:r>
              <a:rPr lang="ru-RU" sz="1000" dirty="0" err="1">
                <a:solidFill>
                  <a:schemeClr val="tx1"/>
                </a:solidFill>
              </a:rPr>
              <a:t>iD</a:t>
            </a:r>
            <a:r>
              <a:rPr lang="ru-RU" sz="10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26" name="Стрелка: вправо 25">
            <a:extLst>
              <a:ext uri="{FF2B5EF4-FFF2-40B4-BE49-F238E27FC236}">
                <a16:creationId xmlns:a16="http://schemas.microsoft.com/office/drawing/2014/main" id="{FCE26690-98C9-484B-B6FE-63868C937CF5}"/>
              </a:ext>
            </a:extLst>
          </p:cNvPr>
          <p:cNvSpPr/>
          <p:nvPr/>
        </p:nvSpPr>
        <p:spPr>
          <a:xfrm rot="10800000">
            <a:off x="3723539" y="3422285"/>
            <a:ext cx="420343" cy="20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E96E204B-02D9-48C4-9B1A-6292F32C3939}"/>
              </a:ext>
            </a:extLst>
          </p:cNvPr>
          <p:cNvSpPr/>
          <p:nvPr/>
        </p:nvSpPr>
        <p:spPr>
          <a:xfrm rot="10800000">
            <a:off x="3723540" y="4046067"/>
            <a:ext cx="420343" cy="20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5058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3E330F-457B-42AA-AA41-E77C51011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991" y="847630"/>
            <a:ext cx="10352015" cy="58230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BBF30-C864-4621-BBE7-176C11374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03" y="128481"/>
            <a:ext cx="11570593" cy="841694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</a:rPr>
              <a:t>6. Редактирование персональных данных.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Зайдя в профиль можно добавить или отредактировать идентификационную информацию о себе, которая отображается в левом столбце учетной записи</a:t>
            </a:r>
            <a:r>
              <a:rPr lang="ru-RU" sz="1800" dirty="0">
                <a:solidFill>
                  <a:schemeClr val="tx1"/>
                </a:solidFill>
              </a:rPr>
              <a:t>:</a:t>
            </a:r>
            <a:endParaRPr lang="ru-BY" sz="18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4D2C6DE-DC4D-4677-9C7E-7025CAF939ED}"/>
              </a:ext>
            </a:extLst>
          </p:cNvPr>
          <p:cNvSpPr/>
          <p:nvPr/>
        </p:nvSpPr>
        <p:spPr>
          <a:xfrm>
            <a:off x="4145606" y="5559853"/>
            <a:ext cx="7902123" cy="272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Страна, в которой Вы работаете – (</a:t>
            </a:r>
            <a:r>
              <a:rPr lang="ru-RU" sz="1000" dirty="0" err="1">
                <a:solidFill>
                  <a:schemeClr val="tx1"/>
                </a:solidFill>
              </a:rPr>
              <a:t>Belarus</a:t>
            </a:r>
            <a:r>
              <a:rPr lang="ru-RU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A81616C-2A8E-450A-9983-6C9EDC36CA17}"/>
              </a:ext>
            </a:extLst>
          </p:cNvPr>
          <p:cNvSpPr/>
          <p:nvPr/>
        </p:nvSpPr>
        <p:spPr>
          <a:xfrm>
            <a:off x="4160813" y="2460220"/>
            <a:ext cx="7902121" cy="312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Ключевые слова, описывающие Вашу научную деятельность.</a:t>
            </a: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9427C879-4769-4379-ACC1-11F5B617608A}"/>
              </a:ext>
            </a:extLst>
          </p:cNvPr>
          <p:cNvSpPr/>
          <p:nvPr/>
        </p:nvSpPr>
        <p:spPr>
          <a:xfrm rot="10800000">
            <a:off x="3740468" y="2498781"/>
            <a:ext cx="420343" cy="20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29BE2CEF-501B-4481-B79F-4B9EA26ED8A7}"/>
              </a:ext>
            </a:extLst>
          </p:cNvPr>
          <p:cNvSpPr/>
          <p:nvPr/>
        </p:nvSpPr>
        <p:spPr>
          <a:xfrm rot="10800000">
            <a:off x="3725262" y="5595448"/>
            <a:ext cx="420343" cy="20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CA98C4C-C878-4A10-8DA0-EB8908B34D8E}"/>
              </a:ext>
            </a:extLst>
          </p:cNvPr>
          <p:cNvSpPr/>
          <p:nvPr/>
        </p:nvSpPr>
        <p:spPr>
          <a:xfrm>
            <a:off x="4145607" y="1573561"/>
            <a:ext cx="7917327" cy="354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Другие </a:t>
            </a:r>
            <a:r>
              <a:rPr lang="en-US" sz="1000" dirty="0">
                <a:solidFill>
                  <a:schemeClr val="tx1"/>
                </a:solidFill>
              </a:rPr>
              <a:t>I</a:t>
            </a:r>
            <a:r>
              <a:rPr lang="ru-RU" sz="1000" dirty="0">
                <a:solidFill>
                  <a:schemeClr val="tx1"/>
                </a:solidFill>
              </a:rPr>
              <a:t>D – идентификаторы автора отображаются после подключения к системам автоматически.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080ABDD2-A7EF-489D-B508-1BFF8BD2473C}"/>
              </a:ext>
            </a:extLst>
          </p:cNvPr>
          <p:cNvSpPr/>
          <p:nvPr/>
        </p:nvSpPr>
        <p:spPr>
          <a:xfrm rot="10800000">
            <a:off x="3725263" y="1641892"/>
            <a:ext cx="420343" cy="201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1413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5D947-482B-4E57-99E7-160E0D1CD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81" y="168456"/>
            <a:ext cx="11691187" cy="657629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93F22-604A-484E-A1E8-72C55DE0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098" y="202012"/>
            <a:ext cx="3850547" cy="346745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</a:rPr>
              <a:t>7. Биографическая информация</a:t>
            </a:r>
            <a:endParaRPr lang="ru-BY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AA61C60-AFF1-4C42-A1EB-4DA1AAAA470B}"/>
              </a:ext>
            </a:extLst>
          </p:cNvPr>
          <p:cNvSpPr/>
          <p:nvPr/>
        </p:nvSpPr>
        <p:spPr>
          <a:xfrm>
            <a:off x="6014906" y="3493826"/>
            <a:ext cx="5941411" cy="346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Биография – краткое описание вашей научной карьеры и интересов.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14FD0B88-8673-4BB9-A35E-25E35D128D42}"/>
              </a:ext>
            </a:extLst>
          </p:cNvPr>
          <p:cNvSpPr/>
          <p:nvPr/>
        </p:nvSpPr>
        <p:spPr>
          <a:xfrm>
            <a:off x="5966578" y="1602529"/>
            <a:ext cx="5989739" cy="7556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>
                <a:solidFill>
                  <a:schemeClr val="tx1"/>
                </a:solidFill>
              </a:rPr>
              <a:t>Имя. Фамилия – (как Ваше имя будет записываться в том числе в профиле </a:t>
            </a:r>
            <a:r>
              <a:rPr lang="en-US" sz="1000" dirty="0">
                <a:solidFill>
                  <a:schemeClr val="tx1"/>
                </a:solidFill>
              </a:rPr>
              <a:t>ORCID</a:t>
            </a:r>
            <a:r>
              <a:rPr lang="ru-RU" sz="1000" dirty="0">
                <a:solidFill>
                  <a:schemeClr val="tx1"/>
                </a:solidFill>
              </a:rPr>
              <a:t>. Желательно английский вариант написания. Раздел редактируется. Вы можете внести изменения в написании Вашего имени, фамилии, например, после замужества).</a:t>
            </a:r>
            <a:endParaRPr lang="ru-BY" sz="1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B48F55-E838-484A-9292-777504EA2436}"/>
              </a:ext>
            </a:extLst>
          </p:cNvPr>
          <p:cNvSpPr/>
          <p:nvPr/>
        </p:nvSpPr>
        <p:spPr>
          <a:xfrm>
            <a:off x="5987274" y="2547508"/>
            <a:ext cx="5989738" cy="5679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Известен также как – другие имена, которые Вы используете в публикациях, например: девичья фамилия, различные вариации написания Вашего имени на других языках.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C2494D-0404-4384-913B-E83325A91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918" y="1876663"/>
            <a:ext cx="420660" cy="25605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155B8B-0027-4229-96BD-CE1FE5D2B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614" y="2608799"/>
            <a:ext cx="420660" cy="25605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ADC0959-A08C-4E1C-8F7C-4E8ACF526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46" y="3539171"/>
            <a:ext cx="420660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9943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</TotalTime>
  <Words>598</Words>
  <Application>Microsoft Office PowerPoint</Application>
  <PresentationFormat>Широкоэкранный</PresentationFormat>
  <Paragraphs>58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Аспект</vt:lpstr>
      <vt:lpstr>Создание профиля автора в ORCID</vt:lpstr>
      <vt:lpstr>1. Зайдите на сайт: https://orcid.org/ 2. Выберите язык.</vt:lpstr>
      <vt:lpstr>4. Регистрация в системе</vt:lpstr>
      <vt:lpstr>4. Регистрация в системе</vt:lpstr>
      <vt:lpstr>4. Регистрация в системе</vt:lpstr>
      <vt:lpstr>5. Переходим на страницу своего профиля в ORCID </vt:lpstr>
      <vt:lpstr>6. Редактирование персональных данных. Зайдя в профиль можно добавить или отредактировать идентификационную информацию о себе, которая отображается в левом столбце учетной записи:</vt:lpstr>
      <vt:lpstr>6. Редактирование персональных данных. Зайдя в профиль можно добавить или отредактировать идентификационную информацию о себе, которая отображается в левом столбце учетной записи:</vt:lpstr>
      <vt:lpstr>7. Биографическая информация</vt:lpstr>
      <vt:lpstr>7. Биографическая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профиля автора в ORCID</dc:title>
  <dc:creator>Прожесмицкая Людмила Владимировна</dc:creator>
  <cp:lastModifiedBy>Шиман Ольга Владимировна</cp:lastModifiedBy>
  <cp:revision>45</cp:revision>
  <dcterms:created xsi:type="dcterms:W3CDTF">2020-06-24T07:44:20Z</dcterms:created>
  <dcterms:modified xsi:type="dcterms:W3CDTF">2021-11-25T10:40:40Z</dcterms:modified>
</cp:coreProperties>
</file>